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8" r:id="rId3"/>
    <p:sldId id="284" r:id="rId4"/>
    <p:sldId id="285" r:id="rId5"/>
    <p:sldId id="259" r:id="rId6"/>
    <p:sldId id="263" r:id="rId7"/>
    <p:sldId id="264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65" r:id="rId16"/>
    <p:sldId id="260" r:id="rId17"/>
    <p:sldId id="268" r:id="rId18"/>
    <p:sldId id="269" r:id="rId19"/>
    <p:sldId id="270" r:id="rId20"/>
    <p:sldId id="261" r:id="rId21"/>
    <p:sldId id="262" r:id="rId22"/>
    <p:sldId id="266" r:id="rId23"/>
    <p:sldId id="267" r:id="rId24"/>
    <p:sldId id="294" r:id="rId25"/>
    <p:sldId id="293" r:id="rId26"/>
    <p:sldId id="295" r:id="rId27"/>
    <p:sldId id="296" r:id="rId28"/>
    <p:sldId id="274" r:id="rId29"/>
    <p:sldId id="297" r:id="rId30"/>
    <p:sldId id="298" r:id="rId31"/>
    <p:sldId id="299" r:id="rId32"/>
    <p:sldId id="303" r:id="rId33"/>
    <p:sldId id="300" r:id="rId34"/>
    <p:sldId id="292" r:id="rId35"/>
    <p:sldId id="257" r:id="rId36"/>
    <p:sldId id="271" r:id="rId37"/>
    <p:sldId id="272" r:id="rId38"/>
    <p:sldId id="273" r:id="rId39"/>
    <p:sldId id="276" r:id="rId40"/>
    <p:sldId id="301" r:id="rId41"/>
    <p:sldId id="304" r:id="rId42"/>
    <p:sldId id="305" r:id="rId43"/>
    <p:sldId id="306" r:id="rId44"/>
    <p:sldId id="307" r:id="rId45"/>
    <p:sldId id="308" r:id="rId46"/>
    <p:sldId id="309" r:id="rId47"/>
    <p:sldId id="310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4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4DF375-B719-420D-8679-37C0479BCFC9}" type="datetimeFigureOut">
              <a:rPr lang="en-US"/>
              <a:pPr>
                <a:defRPr/>
              </a:pPr>
              <a:t>9/23/2013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387677-0CF5-4403-84F2-71C9005FFF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02E99D-B093-4B68-A205-92019392D36E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4F8CF0-4966-45B2-B617-2729387EEC55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858F64-A2C3-423C-981A-5EC760E9FC16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4029BA-89E2-423A-898A-C214026680D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160417-DF7C-4C6D-BE03-0C86A65FAB7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D958CA-6AEC-479B-9616-4EC6347B011B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70C3D7-2DB9-4CE1-9C8A-FCE8EF4DC831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B3BC3E-D288-4B1C-A68A-D1D0B760821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06B526-DA3F-4978-80A5-2C77976EC784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884178-0021-4E9A-8EA9-C35AB71F3BC3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4EC7EE-5C56-42FC-8DA8-083EF5F6E215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A065AD-DB8A-4142-9EE5-EA759E3E053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BBDC45-B1FE-4423-9EF8-4848E5BF1CE5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A1BACC-EEBE-4062-B001-F6D6A89E30D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A35F1D-C87E-481F-951A-740E707D4FDD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993EA6-A5F1-42F3-875C-5B890040385B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0F4620-C32F-4FF1-967A-8D6FE4BF9FFC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BE7632-24D5-41CF-829B-AC048EA57E82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7AA9A4-3732-4923-B260-3C6F331BBBE8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4628AA-2291-440A-9217-72D7AADAD78A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AA2C1A-FBF5-4DC3-8768-2134A4CF0F8B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3AC36B-FA27-46EC-A04A-361A10F0E7DF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E329BD-2BC7-4079-A496-FEB5EF22CBA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CBE631-C4DF-4AB0-A075-86559BD923B8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B1E14F-654B-4157-8CFD-AA09A37EB062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0B1083-6959-4271-B6C1-7F9552F0CC08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AE1C89-6587-4ADE-A405-C334746F5238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04073F-6F7A-41E9-877A-5F7CAC40D400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830D03-DEC8-483E-8335-E28B430BF1D6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3C1B93-0151-44BA-8949-52BE898BB760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94C00E-6B65-4F79-BF55-5CDF56594DE7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BFCD1B-C8AD-4081-B0CF-18B855B10F13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82C3A1-9653-49A0-9EDC-B06FF87BC096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F7F821-E57A-41F4-B2A7-7E9AE2AE8CD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59E635-19F9-49F6-BD8C-39E904D31563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5F2F39-5043-4CD5-B68D-5459B150DAAA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D49927-2A10-48B6-9364-EA81416A2332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543DC6-F1DB-47F9-9C7B-6C3BD472AA1E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CD3F53-F3A4-42E6-AA45-5F41C0CB0E22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7F0826-F3E6-42A7-96E6-ABFF1BF0BA5A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1F8E37-382B-44E4-97CC-EB4EF5A3E630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FDEC21-4A34-432A-91D3-020F829B0A3F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420FF5-F842-457F-8ABC-763C78DB71A9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4155F3-CBE5-4CC5-A003-61F505EAB80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DB374C-B534-4F57-81B8-6563BFB1AC5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E8E17D-F5CC-4DF2-B456-7C3D77A6544F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4F2F2-FA1F-4D40-9F13-309A51740BB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19240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197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764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DRLC03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69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7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gif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of Insects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581400"/>
            <a:ext cx="7543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Characteristics, Orders, and Collecting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3" descr="Phthiraptera,_Lice_LUCID000121_24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57200"/>
            <a:ext cx="2528888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Strepsiptera,_Stylops_LUCID000140_24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876800"/>
            <a:ext cx="2198688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Isoptera,_Termites_LUCID000096_24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522288"/>
            <a:ext cx="2667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 descr="Psocoptera,_Barklice_LUCID000118_24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808038"/>
            <a:ext cx="16002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a_filifor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4648200"/>
            <a:ext cx="2595563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 descr="insect_assasin_bug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5700" y="4572000"/>
            <a:ext cx="2451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96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Wings or No Wings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>
          <a:xfrm>
            <a:off x="685800" y="1295400"/>
            <a:ext cx="5410200" cy="5181600"/>
          </a:xfrm>
        </p:spPr>
        <p:txBody>
          <a:bodyPr/>
          <a:lstStyle/>
          <a:p>
            <a:r>
              <a:rPr lang="en-US" sz="3600" b="1" smtClean="0">
                <a:solidFill>
                  <a:srgbClr val="FF0000"/>
                </a:solidFill>
              </a:rPr>
              <a:t>Most adults </a:t>
            </a:r>
            <a:r>
              <a:rPr lang="en-US" sz="3600" b="1" smtClean="0"/>
              <a:t>have 2 pairs</a:t>
            </a:r>
          </a:p>
          <a:p>
            <a:r>
              <a:rPr lang="en-US" sz="3600" b="1" smtClean="0"/>
              <a:t>Called </a:t>
            </a:r>
            <a:r>
              <a:rPr lang="en-US" sz="3600" b="1" smtClean="0">
                <a:solidFill>
                  <a:srgbClr val="FF0000"/>
                </a:solidFill>
              </a:rPr>
              <a:t>forewings</a:t>
            </a:r>
            <a:r>
              <a:rPr lang="en-US" sz="3600" b="1" smtClean="0"/>
              <a:t> and </a:t>
            </a:r>
            <a:r>
              <a:rPr lang="en-US" sz="3600" b="1" smtClean="0">
                <a:solidFill>
                  <a:srgbClr val="FF0000"/>
                </a:solidFill>
              </a:rPr>
              <a:t>hindwings</a:t>
            </a:r>
            <a:endParaRPr lang="en-US" sz="3600" b="1" smtClean="0"/>
          </a:p>
          <a:p>
            <a:r>
              <a:rPr lang="en-US" sz="3600" b="1" smtClean="0"/>
              <a:t>Some insects are </a:t>
            </a:r>
            <a:r>
              <a:rPr lang="en-US" sz="3600" b="1" smtClean="0">
                <a:solidFill>
                  <a:srgbClr val="FF0000"/>
                </a:solidFill>
              </a:rPr>
              <a:t>wingless</a:t>
            </a:r>
            <a:r>
              <a:rPr lang="en-US" sz="3600" b="1" smtClean="0"/>
              <a:t> (silverfish, fleas, some termites and ants)</a:t>
            </a:r>
          </a:p>
          <a:p>
            <a:endParaRPr lang="en-US" sz="3600" b="1" smtClean="0"/>
          </a:p>
        </p:txBody>
      </p:sp>
      <p:pic>
        <p:nvPicPr>
          <p:cNvPr id="11268" name="Picture 4" descr="Fle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876800"/>
            <a:ext cx="2465388" cy="137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9" name="Picture 5" descr="wings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813" y="1295400"/>
            <a:ext cx="2338387" cy="3400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nsect17.jpg"/>
          <p:cNvPicPr>
            <a:picLocks noChangeAspect="1"/>
          </p:cNvPicPr>
          <p:nvPr/>
        </p:nvPicPr>
        <p:blipFill>
          <a:blip r:embed="rId3" cstate="print"/>
          <a:srcRect r="5714" b="14815"/>
          <a:stretch>
            <a:fillRect/>
          </a:stretch>
        </p:blipFill>
        <p:spPr bwMode="auto">
          <a:xfrm>
            <a:off x="914400" y="2438400"/>
            <a:ext cx="32051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dragonfly wings.jpg"/>
          <p:cNvPicPr>
            <a:picLocks noChangeAspect="1"/>
          </p:cNvPicPr>
          <p:nvPr/>
        </p:nvPicPr>
        <p:blipFill>
          <a:blip r:embed="rId4" cstate="print"/>
          <a:srcRect r="24445"/>
          <a:stretch>
            <a:fillRect/>
          </a:stretch>
        </p:blipFill>
        <p:spPr bwMode="auto">
          <a:xfrm>
            <a:off x="4495800" y="2200275"/>
            <a:ext cx="4038600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28600"/>
            <a:ext cx="7696200" cy="838200"/>
          </a:xfrm>
        </p:spPr>
        <p:txBody>
          <a:bodyPr/>
          <a:lstStyle/>
          <a:p>
            <a:pPr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on Wings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295400"/>
            <a:ext cx="807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+mj-lt"/>
              </a:rPr>
              <a:t>A network of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Veins</a:t>
            </a:r>
            <a:r>
              <a:rPr lang="en-US" sz="3200" b="1" dirty="0">
                <a:latin typeface="+mj-lt"/>
              </a:rPr>
              <a:t> strengthens wing</a:t>
            </a:r>
            <a:r>
              <a:rPr lang="en-US" sz="2800" b="1" dirty="0">
                <a:latin typeface="+mj-lt"/>
              </a:rPr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5943600"/>
            <a:ext cx="4343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MEMBRANEOUS (clear) WINGS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3924300" y="2171700"/>
            <a:ext cx="19812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696200" cy="1143000"/>
          </a:xfrm>
        </p:spPr>
        <p:txBody>
          <a:bodyPr/>
          <a:lstStyle/>
          <a:p>
            <a:r>
              <a:rPr lang="en-US" sz="4000" b="1" smtClean="0"/>
              <a:t>Some Wings Are Covered With Powdery Scales</a:t>
            </a:r>
          </a:p>
        </p:txBody>
      </p:sp>
      <p:pic>
        <p:nvPicPr>
          <p:cNvPr id="13315" name="Picture 2" descr="lepidoptera_w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7400" y="5943600"/>
            <a:ext cx="5181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BUTTERFLIES &amp; MOTHS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696200" cy="1143000"/>
          </a:xfrm>
        </p:spPr>
        <p:txBody>
          <a:bodyPr/>
          <a:lstStyle/>
          <a:p>
            <a:pPr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Wings May Be Modified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Content Placeholder 5" descr="halteres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295400"/>
            <a:ext cx="4038600" cy="2797175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914400" y="1295400"/>
            <a:ext cx="3771900" cy="5105400"/>
          </a:xfrm>
        </p:spPr>
        <p:txBody>
          <a:bodyPr/>
          <a:lstStyle/>
          <a:p>
            <a:r>
              <a:rPr lang="en-US" sz="3200" b="1" smtClean="0"/>
              <a:t>Order </a:t>
            </a:r>
            <a:r>
              <a:rPr lang="en-US" sz="3200" b="1" smtClean="0">
                <a:solidFill>
                  <a:srgbClr val="FF0000"/>
                </a:solidFill>
              </a:rPr>
              <a:t>Diptera </a:t>
            </a:r>
            <a:r>
              <a:rPr lang="en-US" sz="3200" b="1" smtClean="0"/>
              <a:t>(flies)</a:t>
            </a:r>
          </a:p>
          <a:p>
            <a:r>
              <a:rPr lang="en-US" sz="3200" b="1" smtClean="0">
                <a:solidFill>
                  <a:srgbClr val="FF0000"/>
                </a:solidFill>
              </a:rPr>
              <a:t>2</a:t>
            </a:r>
            <a:r>
              <a:rPr lang="en-US" sz="3200" b="1" baseline="30000" smtClean="0">
                <a:solidFill>
                  <a:srgbClr val="FF0000"/>
                </a:solidFill>
              </a:rPr>
              <a:t>nd</a:t>
            </a:r>
            <a:r>
              <a:rPr lang="en-US" sz="3200" b="1" smtClean="0">
                <a:solidFill>
                  <a:srgbClr val="FF0000"/>
                </a:solidFill>
              </a:rPr>
              <a:t> pair </a:t>
            </a:r>
            <a:r>
              <a:rPr lang="en-US" sz="3200" b="1" smtClean="0"/>
              <a:t>of wings modified into </a:t>
            </a:r>
            <a:r>
              <a:rPr lang="en-US" sz="3200" b="1" smtClean="0">
                <a:solidFill>
                  <a:srgbClr val="FF0000"/>
                </a:solidFill>
              </a:rPr>
              <a:t>HALTERES</a:t>
            </a:r>
          </a:p>
          <a:p>
            <a:r>
              <a:rPr lang="en-US" sz="3200" b="1" smtClean="0"/>
              <a:t>Used for </a:t>
            </a:r>
            <a:r>
              <a:rPr lang="en-US" sz="3200" b="1" smtClean="0">
                <a:solidFill>
                  <a:srgbClr val="FF0000"/>
                </a:solidFill>
              </a:rPr>
              <a:t>balance</a:t>
            </a:r>
          </a:p>
          <a:p>
            <a:r>
              <a:rPr lang="en-US" sz="3200" b="1" smtClean="0"/>
              <a:t>Makes flies hard to catch!</a:t>
            </a:r>
          </a:p>
        </p:txBody>
      </p:sp>
      <p:pic>
        <p:nvPicPr>
          <p:cNvPr id="14341" name="Picture 10" descr="g-halter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191000"/>
            <a:ext cx="169545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1" descr="halter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267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696200" cy="990600"/>
          </a:xfrm>
        </p:spPr>
        <p:txBody>
          <a:bodyPr/>
          <a:lstStyle/>
          <a:p>
            <a:pPr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Beetle Wings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Picture 2" descr="beetlew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1998663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beetlewing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371600"/>
            <a:ext cx="38671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971800"/>
            <a:ext cx="4572000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latin typeface="+mj-lt"/>
              </a:rPr>
              <a:t> </a:t>
            </a:r>
            <a:r>
              <a:rPr lang="en-US" sz="3000" b="1" dirty="0">
                <a:latin typeface="+mj-lt"/>
              </a:rPr>
              <a:t>Hard Forewing called  </a:t>
            </a:r>
            <a:r>
              <a:rPr lang="en-US" sz="3000" b="1" dirty="0">
                <a:solidFill>
                  <a:srgbClr val="FF0000"/>
                </a:solidFill>
                <a:latin typeface="+mj-lt"/>
              </a:rPr>
              <a:t>Elytra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000" b="1" dirty="0">
                <a:latin typeface="+mj-lt"/>
              </a:rPr>
              <a:t> Meet in </a:t>
            </a:r>
            <a:r>
              <a:rPr lang="en-US" sz="3000" b="1" dirty="0">
                <a:solidFill>
                  <a:srgbClr val="FF0000"/>
                </a:solidFill>
                <a:latin typeface="+mj-lt"/>
              </a:rPr>
              <a:t>straight line</a:t>
            </a:r>
            <a:r>
              <a:rPr lang="en-US" sz="3000" b="1" dirty="0">
                <a:latin typeface="+mj-lt"/>
              </a:rPr>
              <a:t> down the abdomen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000" b="1" dirty="0">
                <a:latin typeface="+mj-lt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+mj-lt"/>
              </a:rPr>
              <a:t>Membranous hindwings </a:t>
            </a:r>
            <a:r>
              <a:rPr lang="en-US" sz="3000" b="1" dirty="0">
                <a:latin typeface="+mj-lt"/>
              </a:rPr>
              <a:t>folded underneath (flight)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2438400"/>
            <a:ext cx="1371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j-lt"/>
              </a:rPr>
              <a:t>ELYTRA</a:t>
            </a: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rot="16200000" flipH="1">
            <a:off x="5488781" y="2974182"/>
            <a:ext cx="604837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8" descr="female_elytr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2954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3886200" y="1524000"/>
            <a:ext cx="914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81400" y="4724400"/>
            <a:ext cx="34290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uky.edu/Ag/Entomology/ythfacts/4h/unit1/insect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14400"/>
            <a:ext cx="7391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858000" y="1295400"/>
            <a:ext cx="12954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048000" y="4114800"/>
            <a:ext cx="14478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876800" y="4800600"/>
            <a:ext cx="16002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858000" y="4800600"/>
            <a:ext cx="12954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304800"/>
            <a:ext cx="8077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CIRCLE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INSECTS</a:t>
            </a:r>
          </a:p>
        </p:txBody>
      </p:sp>
      <p:sp>
        <p:nvSpPr>
          <p:cNvPr id="11" name="Oval 10"/>
          <p:cNvSpPr/>
          <p:nvPr/>
        </p:nvSpPr>
        <p:spPr>
          <a:xfrm>
            <a:off x="5105400" y="3276600"/>
            <a:ext cx="12954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nsec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82502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INSECT ORDERS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715000"/>
            <a:ext cx="5029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INSECTS WITH WINGS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Can’t I Call All of Them Bugs?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5029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BUG </a:t>
            </a:r>
            <a:r>
              <a:rPr lang="en-US" sz="3000" b="1" dirty="0" smtClean="0"/>
              <a:t>is an insect, but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ALL INSECTS</a:t>
            </a:r>
            <a:r>
              <a:rPr lang="en-US" sz="3000" b="1" dirty="0" smtClean="0"/>
              <a:t> are bugs!</a:t>
            </a:r>
          </a:p>
          <a:p>
            <a:pPr eaLnBrk="1" hangingPunct="1">
              <a:defRPr/>
            </a:pPr>
            <a:r>
              <a:rPr lang="en-US" sz="3000" b="1" dirty="0" smtClean="0"/>
              <a:t>True BUGS are in the Order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HEMIPTERA</a:t>
            </a:r>
          </a:p>
          <a:p>
            <a:pPr eaLnBrk="1" hangingPunct="1"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thorax is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called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SCUTELLUM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3</a:t>
            </a:r>
            <a:r>
              <a:rPr lang="en-US" sz="3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wing CLEAR</a:t>
            </a:r>
          </a:p>
          <a:p>
            <a:pPr eaLnBrk="1" hangingPunct="1">
              <a:defRPr/>
            </a:pPr>
            <a:endParaRPr lang="en-US" sz="3200" b="1" dirty="0" smtClean="0"/>
          </a:p>
        </p:txBody>
      </p:sp>
      <p:pic>
        <p:nvPicPr>
          <p:cNvPr id="18436" name="Picture 3" descr="water bug.jpg"/>
          <p:cNvPicPr>
            <a:picLocks noChangeAspect="1"/>
          </p:cNvPicPr>
          <p:nvPr/>
        </p:nvPicPr>
        <p:blipFill>
          <a:blip r:embed="rId3" cstate="print"/>
          <a:srcRect b="1613"/>
          <a:stretch>
            <a:fillRect/>
          </a:stretch>
        </p:blipFill>
        <p:spPr bwMode="auto">
          <a:xfrm>
            <a:off x="5791200" y="1447800"/>
            <a:ext cx="27670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3733800" y="3962400"/>
            <a:ext cx="34290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638800" y="5029200"/>
            <a:ext cx="15240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96200" cy="1143000"/>
          </a:xfrm>
        </p:spPr>
        <p:txBody>
          <a:bodyPr/>
          <a:lstStyle/>
          <a:p>
            <a:pPr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of these are BUGS?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5" descr="insect_assasin_bug.jpg"/>
          <p:cNvPicPr>
            <a:picLocks noChangeAspect="1"/>
          </p:cNvPicPr>
          <p:nvPr/>
        </p:nvPicPr>
        <p:blipFill>
          <a:blip r:embed="rId3" cstate="print"/>
          <a:srcRect l="17500" t="11826" r="13750" b="25104"/>
          <a:stretch>
            <a:fillRect/>
          </a:stretch>
        </p:blipFill>
        <p:spPr bwMode="auto">
          <a:xfrm>
            <a:off x="685800" y="1447800"/>
            <a:ext cx="2590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wheel-bug_7.jpg"/>
          <p:cNvPicPr>
            <a:picLocks noChangeAspect="1"/>
          </p:cNvPicPr>
          <p:nvPr/>
        </p:nvPicPr>
        <p:blipFill>
          <a:blip r:embed="rId4" cstate="print"/>
          <a:srcRect l="7500" t="3333" b="11667"/>
          <a:stretch>
            <a:fillRect/>
          </a:stretch>
        </p:blipFill>
        <p:spPr bwMode="auto">
          <a:xfrm>
            <a:off x="3429000" y="14478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green stink bu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4478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leaf footed b u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114800"/>
            <a:ext cx="35274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lygus bug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505200"/>
            <a:ext cx="268763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1" descr="milkbug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3505200"/>
            <a:ext cx="16113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181600" y="3429000"/>
            <a:ext cx="1219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sz="4800" b="1" smtClean="0"/>
              <a:t>More Hemipterans</a:t>
            </a:r>
          </a:p>
        </p:txBody>
      </p:sp>
      <p:pic>
        <p:nvPicPr>
          <p:cNvPr id="20483" name="Content Placeholder 6" descr="assassain-bu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371600"/>
            <a:ext cx="3171825" cy="2743200"/>
          </a:xfrm>
        </p:spPr>
      </p:pic>
      <p:pic>
        <p:nvPicPr>
          <p:cNvPr id="20484" name="Picture 7" descr="green tree hopp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371600"/>
            <a:ext cx="28082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giantwaterbu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371600"/>
            <a:ext cx="22034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 descr="water-boatman-0767.jpg"/>
          <p:cNvPicPr>
            <a:picLocks noChangeAspect="1"/>
          </p:cNvPicPr>
          <p:nvPr/>
        </p:nvPicPr>
        <p:blipFill>
          <a:blip r:embed="rId6" cstate="print"/>
          <a:srcRect b="10001"/>
          <a:stretch>
            <a:fillRect/>
          </a:stretch>
        </p:blipFill>
        <p:spPr bwMode="auto">
          <a:xfrm>
            <a:off x="533400" y="41910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14400" y="3733800"/>
            <a:ext cx="1981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Assassin Bug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400" y="5562600"/>
            <a:ext cx="1828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Giant Water Bug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5867400"/>
            <a:ext cx="2362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Leaf Hopper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4267200"/>
            <a:ext cx="3124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Water Boatman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You Should Know About Insects …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4" descr="Insec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828800"/>
            <a:ext cx="5867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61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Coleoptera</a:t>
            </a:r>
          </a:p>
        </p:txBody>
      </p:sp>
      <p:pic>
        <p:nvPicPr>
          <p:cNvPr id="21507" name="Content Placeholder 6" descr="insect_ladybu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0" y="2819400"/>
            <a:ext cx="2590800" cy="1828800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762000" y="1295400"/>
            <a:ext cx="3008313" cy="507206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/>
              <a:t> Called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beetles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/>
              <a:t> Tough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exoskeleton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/>
              <a:t> Forewings called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Elytra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/>
              <a:t>Fly with </a:t>
            </a:r>
            <a:r>
              <a:rPr lang="en-US" sz="2800" b="1" dirty="0" smtClean="0">
                <a:solidFill>
                  <a:srgbClr val="FF0000"/>
                </a:solidFill>
              </a:rPr>
              <a:t>membranous hindwings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/>
              <a:t>Larva called </a:t>
            </a:r>
            <a:r>
              <a:rPr lang="en-US" sz="2800" b="1" dirty="0" smtClean="0">
                <a:solidFill>
                  <a:srgbClr val="FF0000"/>
                </a:solidFill>
              </a:rPr>
              <a:t>grubs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1509" name="Content Placeholder 5" descr="beetle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96000" y="1143000"/>
            <a:ext cx="2590800" cy="1600200"/>
          </a:xfrm>
        </p:spPr>
      </p:pic>
      <p:pic>
        <p:nvPicPr>
          <p:cNvPr id="21510" name="Picture 7" descr="InsectBeetle-Scarites_quadriceps.jpg"/>
          <p:cNvPicPr>
            <a:picLocks noChangeAspect="1"/>
          </p:cNvPicPr>
          <p:nvPr/>
        </p:nvPicPr>
        <p:blipFill>
          <a:blip r:embed="rId5" cstate="print"/>
          <a:srcRect l="6779" r="5086"/>
          <a:stretch>
            <a:fillRect/>
          </a:stretch>
        </p:blipFill>
        <p:spPr bwMode="auto">
          <a:xfrm>
            <a:off x="3733800" y="1143000"/>
            <a:ext cx="2133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insect_beetl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800600"/>
            <a:ext cx="26384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 descr="scarab%20beetle%20grub%20mason%20farm%2011070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51816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3124200" y="3505200"/>
            <a:ext cx="1524000" cy="2301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33600" y="5943600"/>
            <a:ext cx="1981200" cy="153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24600" y="609600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Rhinoceros beetle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8400" y="2286000"/>
            <a:ext cx="2286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Cucumber beetle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4267200"/>
            <a:ext cx="2438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Ladybird beetle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96200" cy="838200"/>
          </a:xfrm>
        </p:spPr>
        <p:txBody>
          <a:bodyPr/>
          <a:lstStyle/>
          <a:p>
            <a:pPr eaLnBrk="1" hangingPunct="1"/>
            <a:r>
              <a:rPr lang="en-US" sz="4800" b="1" smtClean="0"/>
              <a:t>Ephemeroptera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0" y="1295400"/>
            <a:ext cx="4572000" cy="5181600"/>
          </a:xfrm>
        </p:spPr>
        <p:txBody>
          <a:bodyPr/>
          <a:lstStyle/>
          <a:p>
            <a:pPr>
              <a:defRPr/>
            </a:pPr>
            <a:r>
              <a:rPr lang="en-US" sz="3000" b="1" dirty="0" smtClean="0"/>
              <a:t>Called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Mayflies</a:t>
            </a:r>
          </a:p>
          <a:p>
            <a:pPr>
              <a:defRPr/>
            </a:pPr>
            <a:r>
              <a:rPr lang="en-US" sz="3000" b="1" dirty="0" smtClean="0"/>
              <a:t>Juveniles are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aquatic</a:t>
            </a:r>
            <a:r>
              <a:rPr lang="en-US" sz="3000" b="1" dirty="0" smtClean="0"/>
              <a:t>; called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naiads</a:t>
            </a:r>
          </a:p>
          <a:p>
            <a:pPr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Adults found near water &amp;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feed</a:t>
            </a:r>
          </a:p>
          <a:p>
            <a:pPr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Adults reproduce &amp;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in 24 hours</a:t>
            </a:r>
          </a:p>
          <a:p>
            <a:pPr>
              <a:defRPr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bodies with 2 long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Ceri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(tail fibers)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2" name="Content Placeholder 5" descr="mayfly20nymp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4876800"/>
            <a:ext cx="2649538" cy="1443038"/>
          </a:xfrm>
        </p:spPr>
      </p:pic>
      <p:pic>
        <p:nvPicPr>
          <p:cNvPr id="22533" name="Picture 10" descr="Ephemeroptera,_Mayflies_LUCID000084_mx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914400"/>
            <a:ext cx="2498725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257800" y="2895600"/>
            <a:ext cx="1371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j-lt"/>
              </a:rPr>
              <a:t>ADULT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91400" y="4419600"/>
            <a:ext cx="1143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NAIAD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96200" cy="762000"/>
          </a:xfrm>
        </p:spPr>
        <p:txBody>
          <a:bodyPr/>
          <a:lstStyle/>
          <a:p>
            <a:pPr eaLnBrk="1" hangingPunct="1"/>
            <a:r>
              <a:rPr lang="en-US" sz="4400" b="1" smtClean="0"/>
              <a:t>Diptera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3771900" cy="5181600"/>
          </a:xfrm>
        </p:spPr>
        <p:txBody>
          <a:bodyPr/>
          <a:lstStyle/>
          <a:p>
            <a:pPr>
              <a:defRPr/>
            </a:pPr>
            <a:r>
              <a:rPr lang="en-US" sz="3000" b="1" dirty="0" smtClean="0"/>
              <a:t>Contains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mosquitoes</a:t>
            </a:r>
            <a:r>
              <a:rPr lang="en-US" sz="3000" b="1" dirty="0" smtClean="0"/>
              <a:t> &amp;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flies</a:t>
            </a:r>
          </a:p>
          <a:p>
            <a:pPr>
              <a:defRPr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pair </a:t>
            </a:r>
            <a:r>
              <a:rPr lang="en-US" sz="3000" b="1" dirty="0" smtClean="0"/>
              <a:t>functional wings</a:t>
            </a:r>
          </a:p>
          <a:p>
            <a:pPr>
              <a:defRPr/>
            </a:pPr>
            <a:r>
              <a:rPr lang="en-US" sz="3000" b="1" dirty="0" smtClean="0"/>
              <a:t>Club-shaped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halteres</a:t>
            </a:r>
            <a:r>
              <a:rPr lang="en-US" sz="3000" b="1" dirty="0" smtClean="0"/>
              <a:t> for balance</a:t>
            </a:r>
          </a:p>
          <a:p>
            <a:pPr>
              <a:defRPr/>
            </a:pPr>
            <a:r>
              <a:rPr lang="en-US" sz="3000" b="1" dirty="0" smtClean="0"/>
              <a:t>Bodies often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hairy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Content Placeholder 9" descr="dipter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8182" r="19193"/>
          <a:stretch>
            <a:fillRect/>
          </a:stretch>
        </p:blipFill>
        <p:spPr>
          <a:xfrm>
            <a:off x="6172200" y="1295400"/>
            <a:ext cx="2362200" cy="2057400"/>
          </a:xfrm>
        </p:spPr>
      </p:pic>
      <p:pic>
        <p:nvPicPr>
          <p:cNvPr id="23557" name="Picture 10" descr="Fly_green_bottle_dipter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295400"/>
            <a:ext cx="21955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1" descr="insect_mosquit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581400"/>
            <a:ext cx="30384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3" descr="fly_walk_reverse_lg_clr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57200"/>
            <a:ext cx="107791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4" descr="fruitfly.jpg"/>
          <p:cNvPicPr>
            <a:picLocks noChangeAspect="1"/>
          </p:cNvPicPr>
          <p:nvPr/>
        </p:nvPicPr>
        <p:blipFill>
          <a:blip r:embed="rId7" cstate="print"/>
          <a:srcRect l="10062" t="4124" r="13237"/>
          <a:stretch>
            <a:fillRect/>
          </a:stretch>
        </p:blipFill>
        <p:spPr bwMode="auto">
          <a:xfrm>
            <a:off x="4038600" y="3886200"/>
            <a:ext cx="152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86200" y="2971800"/>
            <a:ext cx="2209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Green Bottle fly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9400" y="2971800"/>
            <a:ext cx="1600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Hover Fly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62400" y="5867400"/>
            <a:ext cx="1371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j-lt"/>
              </a:rPr>
              <a:t>Fruit Fly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4600" y="5867400"/>
            <a:ext cx="21653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Aedes Mosquito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696200" cy="838200"/>
          </a:xfrm>
        </p:spPr>
        <p:txBody>
          <a:bodyPr/>
          <a:lstStyle/>
          <a:p>
            <a:pPr eaLnBrk="1" hangingPunct="1"/>
            <a:r>
              <a:rPr lang="en-US" sz="4400" b="1" smtClean="0"/>
              <a:t>Dermaptera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1143000"/>
            <a:ext cx="3962400" cy="5334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Called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earwigs</a:t>
            </a:r>
          </a:p>
          <a:p>
            <a:pPr>
              <a:defRPr/>
            </a:pPr>
            <a:r>
              <a:rPr lang="en-US" b="1" dirty="0" smtClean="0"/>
              <a:t>Long,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</a:t>
            </a:r>
            <a:r>
              <a:rPr lang="en-US" b="1" dirty="0" smtClean="0"/>
              <a:t> bodies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Forceps</a:t>
            </a:r>
            <a:r>
              <a:rPr lang="en-US" b="1" dirty="0" smtClean="0"/>
              <a:t> (pincers) on end of abdomen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Short, hard forewings </a:t>
            </a:r>
            <a:r>
              <a:rPr lang="en-US" b="1" dirty="0" smtClean="0"/>
              <a:t>(membranous wings folded underneath</a:t>
            </a:r>
          </a:p>
          <a:p>
            <a:pPr>
              <a:defRPr/>
            </a:pPr>
            <a:r>
              <a:rPr lang="en-US" b="1" dirty="0" smtClean="0"/>
              <a:t>Large jaws (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mandibles</a:t>
            </a:r>
            <a:r>
              <a:rPr lang="en-US" b="1" dirty="0" smtClean="0"/>
              <a:t>) on head</a:t>
            </a:r>
            <a:endParaRPr lang="en-US" b="1" dirty="0"/>
          </a:p>
        </p:txBody>
      </p:sp>
      <p:pic>
        <p:nvPicPr>
          <p:cNvPr id="24580" name="Content Placeholder 5" descr="earwi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219200"/>
            <a:ext cx="3771900" cy="2057400"/>
          </a:xfrm>
        </p:spPr>
      </p:pic>
      <p:pic>
        <p:nvPicPr>
          <p:cNvPr id="24581" name="Picture 6" descr="earwig%20aggressiv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429000"/>
            <a:ext cx="3733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76800" y="5638800"/>
            <a:ext cx="3886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EARWIG EATING CATERPILLAR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1295400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PINCERS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96200" cy="838200"/>
          </a:xfrm>
        </p:spPr>
        <p:txBody>
          <a:bodyPr/>
          <a:lstStyle/>
          <a:p>
            <a:pPr eaLnBrk="1" hangingPunct="1"/>
            <a:r>
              <a:rPr lang="en-US" sz="4400" b="1" smtClean="0"/>
              <a:t>Orthoptera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4495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Grasshoppers, locusts, crickets, katydids</a:t>
            </a:r>
          </a:p>
          <a:p>
            <a:pPr eaLnBrk="1" hangingPunct="1">
              <a:defRPr/>
            </a:pPr>
            <a:r>
              <a:rPr lang="en-US" sz="2800" b="1" dirty="0" smtClean="0"/>
              <a:t>Very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</a:t>
            </a:r>
            <a:r>
              <a:rPr lang="en-US" sz="2800" b="1" dirty="0" smtClean="0"/>
              <a:t> bodies</a:t>
            </a:r>
          </a:p>
          <a:p>
            <a:pPr eaLnBrk="1" hangingPunct="1">
              <a:defRPr/>
            </a:pPr>
            <a:r>
              <a:rPr lang="en-US" sz="2800" b="1" dirty="0" smtClean="0"/>
              <a:t>Rear legs modified for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jumping</a:t>
            </a:r>
          </a:p>
          <a:p>
            <a:pPr eaLnBrk="1" hangingPunct="1">
              <a:defRPr/>
            </a:pPr>
            <a:r>
              <a:rPr lang="en-US" sz="2800" b="1" dirty="0" smtClean="0"/>
              <a:t>Females with egg laying tube </a:t>
            </a:r>
            <a:r>
              <a:rPr lang="en-US" sz="2800" b="1" dirty="0" smtClean="0">
                <a:solidFill>
                  <a:srgbClr val="FF0000"/>
                </a:solidFill>
              </a:rPr>
              <a:t>(ovipositor on end of abdomen)</a:t>
            </a:r>
          </a:p>
          <a:p>
            <a:pPr eaLnBrk="1" hangingPunct="1">
              <a:defRPr/>
            </a:pPr>
            <a:r>
              <a:rPr lang="en-US" sz="2800" b="1" dirty="0" smtClean="0"/>
              <a:t>Often communicate with </a:t>
            </a:r>
            <a:r>
              <a:rPr lang="en-US" sz="2800" b="1" dirty="0" smtClean="0">
                <a:solidFill>
                  <a:srgbClr val="FF0000"/>
                </a:solidFill>
              </a:rPr>
              <a:t>chirping</a:t>
            </a:r>
            <a:r>
              <a:rPr lang="en-US" sz="2800" b="1" dirty="0" smtClean="0"/>
              <a:t> sounds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pic>
        <p:nvPicPr>
          <p:cNvPr id="25604" name="Picture 3" descr="ovipositor-2.jpg"/>
          <p:cNvPicPr>
            <a:picLocks noChangeAspect="1"/>
          </p:cNvPicPr>
          <p:nvPr/>
        </p:nvPicPr>
        <p:blipFill>
          <a:blip r:embed="rId3" cstate="print"/>
          <a:srcRect t="14635" b="14635"/>
          <a:stretch>
            <a:fillRect/>
          </a:stretch>
        </p:blipFill>
        <p:spPr bwMode="auto">
          <a:xfrm>
            <a:off x="5410200" y="1143000"/>
            <a:ext cx="3124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walking stick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6576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96200" cy="762000"/>
          </a:xfrm>
        </p:spPr>
        <p:txBody>
          <a:bodyPr/>
          <a:lstStyle/>
          <a:p>
            <a:pPr eaLnBrk="1" hangingPunct="1"/>
            <a:r>
              <a:rPr lang="en-US" sz="4400" b="1" smtClean="0"/>
              <a:t>Lepidoptera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48768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Moths, butterflies, &amp; skippers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Siphoning</a:t>
            </a:r>
            <a:r>
              <a:rPr lang="en-US" sz="2800" b="1" dirty="0" smtClean="0"/>
              <a:t> mouthparts coiled under head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Powdery scales </a:t>
            </a:r>
            <a:r>
              <a:rPr lang="en-US" sz="2800" b="1" dirty="0" smtClean="0"/>
              <a:t>on wings</a:t>
            </a:r>
          </a:p>
          <a:p>
            <a:pPr eaLnBrk="1" hangingPunct="1">
              <a:defRPr/>
            </a:pPr>
            <a:r>
              <a:rPr lang="en-US" sz="2800" b="1" dirty="0" smtClean="0"/>
              <a:t>Butterflies fold wings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</a:t>
            </a:r>
            <a:r>
              <a:rPr lang="en-US" sz="2800" b="1" dirty="0" smtClean="0"/>
              <a:t> above body at rest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Moths</a:t>
            </a:r>
            <a:r>
              <a:rPr lang="en-US" sz="2800" b="1" dirty="0" smtClean="0"/>
              <a:t> are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night active</a:t>
            </a:r>
          </a:p>
          <a:p>
            <a:pPr eaLnBrk="1" hangingPunct="1">
              <a:defRPr/>
            </a:pPr>
            <a:r>
              <a:rPr lang="en-US" sz="2800" b="1" dirty="0" smtClean="0"/>
              <a:t>Important plant pollinators</a:t>
            </a:r>
          </a:p>
          <a:p>
            <a:pPr eaLnBrk="1" hangingPunct="1">
              <a:buFontTx/>
              <a:buNone/>
              <a:defRPr/>
            </a:pPr>
            <a:endParaRPr lang="en-US" sz="2800" b="1" dirty="0" smtClean="0"/>
          </a:p>
        </p:txBody>
      </p:sp>
      <p:pic>
        <p:nvPicPr>
          <p:cNvPr id="26628" name="Picture 4" descr="smithsonian-butterfli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95400"/>
            <a:ext cx="29559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sz="4400" b="1" smtClean="0"/>
              <a:t>Neuroptera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4114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Lacewings</a:t>
            </a:r>
          </a:p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veined </a:t>
            </a:r>
            <a:r>
              <a:rPr lang="en-US" sz="3200" b="1" dirty="0" smtClean="0"/>
              <a:t>wings</a:t>
            </a:r>
          </a:p>
          <a:p>
            <a:pPr eaLnBrk="1" hangingPunct="1">
              <a:defRPr/>
            </a:pPr>
            <a:r>
              <a:rPr lang="en-US" sz="3200" b="1" dirty="0" smtClean="0"/>
              <a:t>Small, delicate insects</a:t>
            </a:r>
          </a:p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antenna</a:t>
            </a:r>
          </a:p>
          <a:p>
            <a:pPr eaLnBrk="1" hangingPunct="1">
              <a:defRPr/>
            </a:pPr>
            <a:r>
              <a:rPr lang="en-US" sz="3200" b="1" dirty="0" smtClean="0"/>
              <a:t>Predators on other insects</a:t>
            </a:r>
          </a:p>
          <a:p>
            <a:pPr eaLnBrk="1" hangingPunct="1">
              <a:defRPr/>
            </a:pPr>
            <a:r>
              <a:rPr lang="en-US" sz="3200" b="1" dirty="0" smtClean="0"/>
              <a:t>May feed on nectar</a:t>
            </a:r>
          </a:p>
        </p:txBody>
      </p:sp>
      <p:pic>
        <p:nvPicPr>
          <p:cNvPr id="27652" name="Picture 3" descr="lacew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954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Green%20Lacewin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0386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96200" cy="838200"/>
          </a:xfrm>
        </p:spPr>
        <p:txBody>
          <a:bodyPr/>
          <a:lstStyle/>
          <a:p>
            <a:pPr eaLnBrk="1" hangingPunct="1"/>
            <a:r>
              <a:rPr lang="en-US" sz="4400" b="1" smtClean="0"/>
              <a:t>Thysanoptera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69342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Thrips</a:t>
            </a:r>
          </a:p>
          <a:p>
            <a:pPr eaLnBrk="1" hangingPunct="1">
              <a:defRPr/>
            </a:pPr>
            <a:r>
              <a:rPr lang="en-US" sz="3000" b="1" dirty="0" smtClean="0"/>
              <a:t>Two pairs of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fringed wings</a:t>
            </a:r>
          </a:p>
          <a:p>
            <a:pPr eaLnBrk="1" hangingPunct="1">
              <a:defRPr/>
            </a:pPr>
            <a:r>
              <a:rPr lang="en-US" sz="3000" b="1" dirty="0" smtClean="0"/>
              <a:t>Feed on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sap</a:t>
            </a:r>
          </a:p>
        </p:txBody>
      </p:sp>
      <p:pic>
        <p:nvPicPr>
          <p:cNvPr id="28676" name="Picture 3" descr="Sunflower-Thrips-5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819400"/>
            <a:ext cx="6781800" cy="3657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sz="4400" b="1" smtClean="0"/>
              <a:t>Isoptera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4038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Termites</a:t>
            </a:r>
          </a:p>
          <a:p>
            <a:pPr eaLnBrk="1" hangingPunct="1">
              <a:defRPr/>
            </a:pPr>
            <a:r>
              <a:rPr lang="en-US" sz="3200" b="1" dirty="0" smtClean="0"/>
              <a:t>Live in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colonies</a:t>
            </a:r>
          </a:p>
          <a:p>
            <a:pPr eaLnBrk="1" hangingPunct="1">
              <a:defRPr/>
            </a:pPr>
            <a:r>
              <a:rPr lang="en-US" sz="3200" b="1" dirty="0" smtClean="0"/>
              <a:t>Feed on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</a:t>
            </a:r>
          </a:p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 bodies </a:t>
            </a:r>
            <a:r>
              <a:rPr lang="en-US" sz="3200" b="1" dirty="0" smtClean="0"/>
              <a:t>&amp; short antenna</a:t>
            </a:r>
          </a:p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Castes</a:t>
            </a:r>
            <a:r>
              <a:rPr lang="en-US" sz="3200" b="1" dirty="0" smtClean="0"/>
              <a:t> – workers, soldiers, kings, and queen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endParaRPr lang="en-US" sz="3000" b="1" dirty="0" smtClean="0"/>
          </a:p>
          <a:p>
            <a:pPr eaLnBrk="1" hangingPunct="1">
              <a:defRPr/>
            </a:pPr>
            <a:endParaRPr lang="en-US" sz="3000" b="1" dirty="0" smtClean="0"/>
          </a:p>
        </p:txBody>
      </p:sp>
      <p:pic>
        <p:nvPicPr>
          <p:cNvPr id="29700" name="Picture 3" descr="termitesharvard_ed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267200"/>
            <a:ext cx="342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Isoptera,_Termites_LUCID000096_24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04800"/>
            <a:ext cx="24622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 descr="termites-pictur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209800"/>
            <a:ext cx="35274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696200" cy="838200"/>
          </a:xfrm>
        </p:spPr>
        <p:txBody>
          <a:bodyPr/>
          <a:lstStyle/>
          <a:p>
            <a:r>
              <a:rPr lang="en-US" sz="4400" b="1" smtClean="0"/>
              <a:t>Mecoptera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4648200" cy="51054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Scorpion flies</a:t>
            </a:r>
          </a:p>
          <a:p>
            <a:pPr>
              <a:defRPr/>
            </a:pPr>
            <a:r>
              <a:rPr lang="en-US" sz="3200" b="1" dirty="0" smtClean="0"/>
              <a:t>Last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 segments curved </a:t>
            </a:r>
            <a:r>
              <a:rPr lang="en-US" sz="3200" b="1" dirty="0" smtClean="0"/>
              <a:t>like scorpion</a:t>
            </a:r>
          </a:p>
          <a:p>
            <a:pPr>
              <a:defRPr/>
            </a:pPr>
            <a:r>
              <a:rPr lang="en-US" sz="3200" b="1" dirty="0" smtClean="0"/>
              <a:t>Two pairs of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narrow wings</a:t>
            </a:r>
          </a:p>
          <a:p>
            <a:pPr>
              <a:defRPr/>
            </a:pPr>
            <a:r>
              <a:rPr lang="en-US" sz="3200" b="1" dirty="0" smtClean="0"/>
              <a:t>Head elongated into a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beak (rostrum)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</a:t>
            </a:r>
            <a:r>
              <a:rPr lang="en-US" sz="3200" b="1" dirty="0" smtClean="0"/>
              <a:t> antenna</a:t>
            </a:r>
          </a:p>
        </p:txBody>
      </p:sp>
      <p:pic>
        <p:nvPicPr>
          <p:cNvPr id="30724" name="Picture 3" descr="scorpion_fly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1430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ScorpionFl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8862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Taxonomy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543800" cy="4724400"/>
          </a:xfrm>
        </p:spPr>
        <p:txBody>
          <a:bodyPr/>
          <a:lstStyle/>
          <a:p>
            <a:r>
              <a:rPr lang="en-US" sz="4400" smtClean="0"/>
              <a:t>Kingdom – </a:t>
            </a:r>
            <a:r>
              <a:rPr lang="en-US" sz="4400" b="1" smtClean="0">
                <a:solidFill>
                  <a:srgbClr val="FF0000"/>
                </a:solidFill>
              </a:rPr>
              <a:t>Animalia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Phylum – </a:t>
            </a:r>
            <a:r>
              <a:rPr lang="en-US" b="1" smtClean="0">
                <a:solidFill>
                  <a:srgbClr val="FF0000"/>
                </a:solidFill>
              </a:rPr>
              <a:t>Arthropoda</a:t>
            </a:r>
          </a:p>
          <a:p>
            <a:pPr lvl="2"/>
            <a:r>
              <a:rPr lang="en-US" sz="4400" smtClean="0"/>
              <a:t>Class - </a:t>
            </a:r>
            <a:r>
              <a:rPr lang="en-US" sz="4400" b="1" smtClean="0">
                <a:solidFill>
                  <a:srgbClr val="FF0000"/>
                </a:solidFill>
              </a:rPr>
              <a:t>Insecta</a:t>
            </a:r>
          </a:p>
        </p:txBody>
      </p:sp>
      <p:pic>
        <p:nvPicPr>
          <p:cNvPr id="4100" name="Picture 4" descr="butterfl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2838" y="609600"/>
            <a:ext cx="80486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intro_insect-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3925" y="3886200"/>
            <a:ext cx="2816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butterflies_different_colors_lg_clr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257675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343400" cy="685800"/>
          </a:xfrm>
        </p:spPr>
        <p:txBody>
          <a:bodyPr/>
          <a:lstStyle/>
          <a:p>
            <a:r>
              <a:rPr lang="en-US" sz="4400" b="1" smtClean="0"/>
              <a:t>Homoptera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4191000" cy="52578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Cicadas, leaf hoppers, wingless aphids</a:t>
            </a:r>
          </a:p>
          <a:p>
            <a:pPr>
              <a:defRPr/>
            </a:pPr>
            <a:r>
              <a:rPr lang="en-US" sz="3200" b="1" dirty="0" smtClean="0"/>
              <a:t>If wings present, held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roof like </a:t>
            </a:r>
            <a:r>
              <a:rPr lang="en-US" sz="3200" b="1" dirty="0" smtClean="0"/>
              <a:t>over body &amp;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membranous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Piercing-sucking</a:t>
            </a:r>
            <a:r>
              <a:rPr lang="en-US" sz="3200" b="1" dirty="0" smtClean="0"/>
              <a:t> mouthparts</a:t>
            </a:r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endParaRPr lang="en-US" sz="3200" dirty="0" smtClean="0"/>
          </a:p>
        </p:txBody>
      </p:sp>
      <p:pic>
        <p:nvPicPr>
          <p:cNvPr id="31748" name="Picture 3" descr="Aphids.gif"/>
          <p:cNvPicPr>
            <a:picLocks noChangeAspect="1"/>
          </p:cNvPicPr>
          <p:nvPr/>
        </p:nvPicPr>
        <p:blipFill>
          <a:blip r:embed="rId3" cstate="print"/>
          <a:srcRect t="6837" r="5231" b="17949"/>
          <a:stretch>
            <a:fillRect/>
          </a:stretch>
        </p:blipFill>
        <p:spPr bwMode="auto">
          <a:xfrm>
            <a:off x="5257800" y="381000"/>
            <a:ext cx="3200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Cicad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09800"/>
            <a:ext cx="3200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 descr="leafhopp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572000"/>
            <a:ext cx="32004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62800" y="457200"/>
            <a:ext cx="1295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j-lt"/>
              </a:rPr>
              <a:t>Aphids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3733800"/>
            <a:ext cx="1295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j-lt"/>
              </a:rPr>
              <a:t>Cicada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5791200"/>
            <a:ext cx="1676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+mj-lt"/>
              </a:rPr>
              <a:t>Leafhopper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96200" cy="838200"/>
          </a:xfrm>
        </p:spPr>
        <p:txBody>
          <a:bodyPr/>
          <a:lstStyle/>
          <a:p>
            <a:r>
              <a:rPr lang="en-US" sz="4400" b="1" smtClean="0"/>
              <a:t>Odonata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4572000" cy="52578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Dragonflies &amp; damselflies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Dragonflies</a:t>
            </a:r>
            <a:r>
              <a:rPr lang="en-US" sz="3200" b="1" dirty="0" smtClean="0"/>
              <a:t> hold clear wings spread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perpendicular</a:t>
            </a:r>
            <a:r>
              <a:rPr lang="en-US" sz="3200" b="1" dirty="0" smtClean="0"/>
              <a:t> to body at rest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Damselflies</a:t>
            </a:r>
            <a:r>
              <a:rPr lang="en-US" sz="3200" b="1" dirty="0" smtClean="0"/>
              <a:t> hold clear wings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 over abdomen</a:t>
            </a:r>
          </a:p>
          <a:p>
            <a:pPr>
              <a:defRPr/>
            </a:pPr>
            <a:endParaRPr lang="en-US" sz="3200" b="1" dirty="0" smtClean="0"/>
          </a:p>
        </p:txBody>
      </p:sp>
      <p:pic>
        <p:nvPicPr>
          <p:cNvPr id="32772" name="Picture 3" descr="damselfl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343400"/>
            <a:ext cx="31321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 descr="dragonfl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143000"/>
            <a:ext cx="3048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96200" cy="838200"/>
          </a:xfrm>
        </p:spPr>
        <p:txBody>
          <a:bodyPr/>
          <a:lstStyle/>
          <a:p>
            <a:r>
              <a:rPr lang="en-US" sz="4400" b="1" smtClean="0"/>
              <a:t>Plecoptera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3886200" cy="48006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Stoneflies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Aquatic nymphs</a:t>
            </a:r>
          </a:p>
          <a:p>
            <a:pPr>
              <a:defRPr/>
            </a:pPr>
            <a:r>
              <a:rPr lang="en-US" sz="3200" b="1" dirty="0" smtClean="0"/>
              <a:t>Aerial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adults</a:t>
            </a:r>
            <a:r>
              <a:rPr lang="en-US" sz="3200" b="1" dirty="0" smtClean="0"/>
              <a:t> are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lived</a:t>
            </a:r>
          </a:p>
          <a:p>
            <a:pPr>
              <a:defRPr/>
            </a:pPr>
            <a:r>
              <a:rPr lang="en-US" sz="3200" b="1" dirty="0" smtClean="0"/>
              <a:t>Make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drumming sound </a:t>
            </a:r>
            <a:r>
              <a:rPr lang="en-US" sz="3200" b="1" dirty="0" smtClean="0"/>
              <a:t>to find mates</a:t>
            </a:r>
          </a:p>
        </p:txBody>
      </p:sp>
      <p:pic>
        <p:nvPicPr>
          <p:cNvPr id="33796" name="Picture 3" descr="stonefly &amp; lar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371600"/>
            <a:ext cx="22098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stonefly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038600"/>
            <a:ext cx="3605213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5" descr="stonefly.jpg"/>
          <p:cNvPicPr>
            <a:picLocks noChangeAspect="1"/>
          </p:cNvPicPr>
          <p:nvPr/>
        </p:nvPicPr>
        <p:blipFill>
          <a:blip r:embed="rId5" cstate="print"/>
          <a:srcRect t="6310" r="9142"/>
          <a:stretch>
            <a:fillRect/>
          </a:stretch>
        </p:blipFill>
        <p:spPr bwMode="auto">
          <a:xfrm>
            <a:off x="4876800" y="1447800"/>
            <a:ext cx="16764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96200" cy="762000"/>
          </a:xfrm>
        </p:spPr>
        <p:txBody>
          <a:bodyPr/>
          <a:lstStyle/>
          <a:p>
            <a:r>
              <a:rPr lang="en-US" sz="4400" b="1" smtClean="0"/>
              <a:t>Hymenoptera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4038600" cy="51816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Bees, ants, wasps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Narrow wai</a:t>
            </a:r>
            <a:r>
              <a:rPr lang="en-US" sz="3200" b="1" dirty="0" smtClean="0"/>
              <a:t>st connects thorax &amp; abdomen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 curved </a:t>
            </a:r>
            <a:r>
              <a:rPr lang="en-US" sz="3200" b="1" dirty="0" smtClean="0"/>
              <a:t>downward</a:t>
            </a:r>
          </a:p>
          <a:p>
            <a:pPr>
              <a:defRPr/>
            </a:pPr>
            <a:r>
              <a:rPr lang="en-US" sz="3200" b="1" dirty="0" smtClean="0"/>
              <a:t>May have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stinger</a:t>
            </a:r>
            <a:r>
              <a:rPr lang="en-US" sz="3200" b="1" dirty="0" smtClean="0"/>
              <a:t> on end of abdomen</a:t>
            </a:r>
          </a:p>
        </p:txBody>
      </p:sp>
      <p:pic>
        <p:nvPicPr>
          <p:cNvPr id="34820" name="Picture 3" descr="CarpenterBe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8382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an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590800"/>
            <a:ext cx="3657600" cy="18192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2" name="Picture 5" descr="wasp-0071.jpg"/>
          <p:cNvPicPr>
            <a:picLocks noChangeAspect="1"/>
          </p:cNvPicPr>
          <p:nvPr/>
        </p:nvPicPr>
        <p:blipFill>
          <a:blip r:embed="rId5" cstate="print"/>
          <a:srcRect b="9222"/>
          <a:stretch>
            <a:fillRect/>
          </a:stretch>
        </p:blipFill>
        <p:spPr bwMode="auto">
          <a:xfrm>
            <a:off x="5029200" y="4572000"/>
            <a:ext cx="3657600" cy="1828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24400" y="1981200"/>
            <a:ext cx="1981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Carpenter bee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0" y="2743200"/>
            <a:ext cx="990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j-lt"/>
              </a:rPr>
              <a:t>Red ant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464820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Yellow jacket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nsec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82502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INSECT ORDERS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715000"/>
            <a:ext cx="5029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WINGLESS INSECTS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Thysanura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4876800" cy="54102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r>
              <a:rPr lang="en-US" sz="6300" b="1" dirty="0" smtClean="0"/>
              <a:t>Called </a:t>
            </a:r>
            <a:r>
              <a:rPr lang="en-US" sz="6300" b="1" dirty="0" smtClean="0">
                <a:solidFill>
                  <a:srgbClr val="C00000"/>
                </a:solidFill>
              </a:rPr>
              <a:t>Silverfish</a:t>
            </a:r>
          </a:p>
          <a:p>
            <a:pPr eaLnBrk="1" hangingPunct="1">
              <a:defRPr/>
            </a:pPr>
            <a:r>
              <a:rPr lang="en-US" sz="6300" b="1" dirty="0" smtClean="0"/>
              <a:t>Found </a:t>
            </a:r>
            <a:r>
              <a:rPr lang="en-US" sz="6300" b="1" dirty="0" smtClean="0">
                <a:solidFill>
                  <a:srgbClr val="C00000"/>
                </a:solidFill>
              </a:rPr>
              <a:t>around houses </a:t>
            </a:r>
            <a:r>
              <a:rPr lang="en-US" sz="6300" b="1" dirty="0" smtClean="0"/>
              <a:t>or outside </a:t>
            </a:r>
            <a:r>
              <a:rPr lang="en-US" sz="6300" b="1" dirty="0" smtClean="0">
                <a:solidFill>
                  <a:srgbClr val="C00000"/>
                </a:solidFill>
              </a:rPr>
              <a:t>under stones or wood</a:t>
            </a:r>
          </a:p>
          <a:p>
            <a:pPr eaLnBrk="1" hangingPunct="1">
              <a:defRPr/>
            </a:pPr>
            <a:r>
              <a:rPr lang="en-US" sz="6300" b="1" dirty="0" smtClean="0">
                <a:solidFill>
                  <a:srgbClr val="C00000"/>
                </a:solidFill>
              </a:rPr>
              <a:t>Fast runners</a:t>
            </a:r>
            <a:endParaRPr lang="en-US" sz="6300" b="1" dirty="0" smtClean="0"/>
          </a:p>
          <a:p>
            <a:pPr eaLnBrk="1" hangingPunct="1">
              <a:defRPr/>
            </a:pPr>
            <a:r>
              <a:rPr lang="en-US" sz="6300" b="1" dirty="0" smtClean="0"/>
              <a:t>Damage</a:t>
            </a:r>
            <a:r>
              <a:rPr lang="en-US" sz="6300" b="1" dirty="0" smtClean="0">
                <a:solidFill>
                  <a:srgbClr val="C00000"/>
                </a:solidFill>
              </a:rPr>
              <a:t> books</a:t>
            </a:r>
          </a:p>
          <a:p>
            <a:pPr eaLnBrk="1" hangingPunct="1">
              <a:defRPr/>
            </a:pPr>
            <a:r>
              <a:rPr lang="en-US" sz="6300" b="1" dirty="0" smtClean="0">
                <a:solidFill>
                  <a:srgbClr val="C00000"/>
                </a:solidFill>
              </a:rPr>
              <a:t>Secretive</a:t>
            </a:r>
            <a:r>
              <a:rPr lang="en-US" sz="6300" b="1" dirty="0" smtClean="0"/>
              <a:t> and </a:t>
            </a:r>
            <a:r>
              <a:rPr lang="en-US" sz="6300" b="1" dirty="0" smtClean="0">
                <a:solidFill>
                  <a:srgbClr val="C00000"/>
                </a:solidFill>
              </a:rPr>
              <a:t>active at night. </a:t>
            </a:r>
          </a:p>
          <a:p>
            <a:pPr eaLnBrk="1" hangingPunct="1">
              <a:defRPr/>
            </a:pPr>
            <a:r>
              <a:rPr lang="en-US" sz="6300" b="1" dirty="0" smtClean="0">
                <a:solidFill>
                  <a:srgbClr val="C00000"/>
                </a:solidFill>
              </a:rPr>
              <a:t>Flat, long </a:t>
            </a:r>
            <a:r>
              <a:rPr lang="en-US" sz="6300" b="1" dirty="0" smtClean="0"/>
              <a:t>bodies</a:t>
            </a:r>
          </a:p>
          <a:p>
            <a:pPr eaLnBrk="1" hangingPunct="1">
              <a:defRPr/>
            </a:pPr>
            <a:r>
              <a:rPr lang="en-US" sz="6300" b="1" dirty="0" smtClean="0"/>
              <a:t>Long antennae</a:t>
            </a:r>
          </a:p>
          <a:p>
            <a:pPr eaLnBrk="1" hangingPunct="1">
              <a:defRPr/>
            </a:pPr>
            <a:r>
              <a:rPr lang="en-US" sz="6300" b="1" dirty="0" smtClean="0"/>
              <a:t>Three, long,</a:t>
            </a:r>
            <a:r>
              <a:rPr lang="en-US" sz="6300" b="1" dirty="0" smtClean="0">
                <a:solidFill>
                  <a:srgbClr val="C00000"/>
                </a:solidFill>
              </a:rPr>
              <a:t> tail like appendages</a:t>
            </a:r>
          </a:p>
          <a:p>
            <a:pPr eaLnBrk="1" hangingPunct="1">
              <a:defRPr/>
            </a:pPr>
            <a:endParaRPr lang="en-US" sz="6000" dirty="0"/>
          </a:p>
        </p:txBody>
      </p:sp>
      <p:pic>
        <p:nvPicPr>
          <p:cNvPr id="36868" name="Content Placeholder 5" descr="thysanura l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1295400"/>
            <a:ext cx="3176588" cy="2387600"/>
          </a:xfrm>
        </p:spPr>
      </p:pic>
      <p:pic>
        <p:nvPicPr>
          <p:cNvPr id="36869" name="Picture 2" descr="A silverfi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657600"/>
            <a:ext cx="3810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696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Siphonaptera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71900" cy="49530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Fleas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Ectoparasites</a:t>
            </a:r>
          </a:p>
          <a:p>
            <a:pPr>
              <a:defRPr/>
            </a:pPr>
            <a:r>
              <a:rPr lang="en-US" sz="3200" b="1" dirty="0" smtClean="0"/>
              <a:t>Bodies laterally compressed</a:t>
            </a:r>
          </a:p>
          <a:p>
            <a:pPr>
              <a:defRPr/>
            </a:pPr>
            <a:r>
              <a:rPr lang="en-US" sz="3200" b="1" dirty="0" smtClean="0"/>
              <a:t>Enlarged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 jumping legs</a:t>
            </a:r>
          </a:p>
          <a:p>
            <a:pPr>
              <a:defRPr/>
            </a:pPr>
            <a:r>
              <a:rPr lang="en-US" sz="3200" b="1" dirty="0" smtClean="0"/>
              <a:t>Very short antenna</a:t>
            </a:r>
            <a:endParaRPr lang="en-US" sz="3200" b="1" dirty="0"/>
          </a:p>
        </p:txBody>
      </p:sp>
      <p:pic>
        <p:nvPicPr>
          <p:cNvPr id="37892" name="Content Placeholder 5" descr="Fle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524000"/>
            <a:ext cx="3644900" cy="2314575"/>
          </a:xfrm>
        </p:spPr>
      </p:pic>
      <p:pic>
        <p:nvPicPr>
          <p:cNvPr id="37893" name="Picture 8" descr="fleas siz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6488" y="3962400"/>
            <a:ext cx="27797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Fleas cyc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312738"/>
            <a:ext cx="8216900" cy="616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696200" cy="609600"/>
          </a:xfrm>
        </p:spPr>
        <p:txBody>
          <a:bodyPr/>
          <a:lstStyle/>
          <a:p>
            <a:pPr eaLnBrk="1" hangingPunct="1"/>
            <a:r>
              <a:rPr lang="en-US" sz="4400" b="1" smtClean="0"/>
              <a:t>Collembola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4191000" cy="5334000"/>
          </a:xfrm>
        </p:spPr>
        <p:txBody>
          <a:bodyPr/>
          <a:lstStyle/>
          <a:p>
            <a:pPr>
              <a:defRPr/>
            </a:pPr>
            <a:r>
              <a:rPr lang="en-US" sz="3000" b="1" dirty="0" smtClean="0"/>
              <a:t>Called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springtails</a:t>
            </a:r>
          </a:p>
          <a:p>
            <a:pPr>
              <a:defRPr/>
            </a:pPr>
            <a:r>
              <a:rPr lang="en-US" sz="3000" b="1" dirty="0" smtClean="0"/>
              <a:t>Small &amp; soft bodied</a:t>
            </a:r>
          </a:p>
          <a:p>
            <a:pPr>
              <a:defRPr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Furcula</a:t>
            </a:r>
            <a:r>
              <a:rPr lang="en-US" sz="3000" b="1" dirty="0" smtClean="0"/>
              <a:t> (jumping mechanism) on abdomen</a:t>
            </a:r>
          </a:p>
          <a:p>
            <a:pPr>
              <a:defRPr/>
            </a:pPr>
            <a:r>
              <a:rPr lang="en-US" sz="3000" b="1" dirty="0" smtClean="0"/>
              <a:t>Furcula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folds under the body </a:t>
            </a:r>
            <a:r>
              <a:rPr lang="en-US" sz="3000" b="1" dirty="0" smtClean="0"/>
              <a:t>at rest</a:t>
            </a:r>
          </a:p>
          <a:p>
            <a:pPr>
              <a:defRPr/>
            </a:pPr>
            <a:r>
              <a:rPr lang="en-US" sz="3000" b="1" dirty="0" smtClean="0"/>
              <a:t>Found in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decaying plant material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40" name="Content Placeholder 5" descr="springtai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219200"/>
            <a:ext cx="3505200" cy="2163763"/>
          </a:xfrm>
        </p:spPr>
      </p:pic>
      <p:pic>
        <p:nvPicPr>
          <p:cNvPr id="39941" name="Picture 6" descr="springtail_isotomid_lateral_62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814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696200" cy="914400"/>
          </a:xfrm>
        </p:spPr>
        <p:txBody>
          <a:bodyPr/>
          <a:lstStyle/>
          <a:p>
            <a:pPr eaLnBrk="1" hangingPunct="1"/>
            <a:r>
              <a:rPr lang="en-US" sz="4400" b="1" smtClean="0"/>
              <a:t>Anoplura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37338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Sucking lice</a:t>
            </a:r>
          </a:p>
          <a:p>
            <a:pPr eaLnBrk="1" hangingPunct="1">
              <a:defRPr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Parasites</a:t>
            </a:r>
            <a:r>
              <a:rPr lang="en-US" sz="3000" b="1" dirty="0" smtClean="0"/>
              <a:t> of mammals</a:t>
            </a:r>
          </a:p>
          <a:p>
            <a:pPr eaLnBrk="1" hangingPunct="1">
              <a:defRPr/>
            </a:pPr>
            <a:r>
              <a:rPr lang="en-US" sz="3000" b="1" dirty="0" smtClean="0"/>
              <a:t>Very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</a:p>
          <a:p>
            <a:pPr eaLnBrk="1" hangingPunct="1">
              <a:defRPr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</a:t>
            </a:r>
            <a:r>
              <a:rPr lang="en-US" sz="3000" b="1" dirty="0" smtClean="0"/>
              <a:t> and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lice</a:t>
            </a:r>
            <a:r>
              <a:rPr lang="en-US" sz="3000" b="1" dirty="0" smtClean="0"/>
              <a:t> are examples</a:t>
            </a:r>
          </a:p>
          <a:p>
            <a:pPr eaLnBrk="1" hangingPunct="1">
              <a:defRPr/>
            </a:pPr>
            <a:r>
              <a:rPr lang="en-US" sz="3000" b="1" dirty="0" smtClean="0"/>
              <a:t>Attracted to children’s fine hair</a:t>
            </a:r>
          </a:p>
          <a:p>
            <a:pPr eaLnBrk="1" hangingPunct="1">
              <a:defRPr/>
            </a:pPr>
            <a:r>
              <a:rPr lang="en-US" sz="3000" b="1" dirty="0" smtClean="0"/>
              <a:t>Carry disease</a:t>
            </a:r>
          </a:p>
        </p:txBody>
      </p:sp>
      <p:pic>
        <p:nvPicPr>
          <p:cNvPr id="40964" name="Picture 3" descr="li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192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head_lic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3528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headlice.gif"/>
          <p:cNvPicPr>
            <a:picLocks noChangeAspect="1"/>
          </p:cNvPicPr>
          <p:nvPr/>
        </p:nvPicPr>
        <p:blipFill>
          <a:blip r:embed="rId5" cstate="print"/>
          <a:srcRect l="8191" t="5386" r="15358" b="5724"/>
          <a:stretch>
            <a:fillRect/>
          </a:stretch>
        </p:blipFill>
        <p:spPr bwMode="auto">
          <a:xfrm>
            <a:off x="6858000" y="990600"/>
            <a:ext cx="18748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8001000" cy="1066800"/>
          </a:xfrm>
        </p:spPr>
        <p:txBody>
          <a:bodyPr/>
          <a:lstStyle/>
          <a:p>
            <a:pPr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Insects Are Arthropods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447800"/>
            <a:ext cx="7696200" cy="5029200"/>
          </a:xfrm>
        </p:spPr>
        <p:txBody>
          <a:bodyPr/>
          <a:lstStyle/>
          <a:p>
            <a:r>
              <a:rPr lang="en-US" sz="3400" b="1" smtClean="0"/>
              <a:t>Insects are the </a:t>
            </a:r>
            <a:r>
              <a:rPr lang="en-US" sz="3400" b="1" smtClean="0">
                <a:solidFill>
                  <a:srgbClr val="FF0000"/>
                </a:solidFill>
              </a:rPr>
              <a:t>largest</a:t>
            </a:r>
            <a:r>
              <a:rPr lang="en-US" sz="3400" b="1" smtClean="0"/>
              <a:t> group of Arthropods</a:t>
            </a:r>
          </a:p>
          <a:p>
            <a:r>
              <a:rPr lang="en-US" sz="3400" b="1" smtClean="0">
                <a:solidFill>
                  <a:srgbClr val="FF0000"/>
                </a:solidFill>
              </a:rPr>
              <a:t>Jointed</a:t>
            </a:r>
            <a:r>
              <a:rPr lang="en-US" sz="3400" b="1" smtClean="0"/>
              <a:t> appendages (bendable)</a:t>
            </a:r>
          </a:p>
          <a:p>
            <a:r>
              <a:rPr lang="en-US" sz="3400" b="1" smtClean="0">
                <a:solidFill>
                  <a:srgbClr val="FF0000"/>
                </a:solidFill>
              </a:rPr>
              <a:t>Segmented</a:t>
            </a:r>
            <a:r>
              <a:rPr lang="en-US" sz="3400" b="1" smtClean="0"/>
              <a:t> bodies</a:t>
            </a:r>
          </a:p>
          <a:p>
            <a:r>
              <a:rPr lang="en-US" sz="3400" b="1" smtClean="0">
                <a:solidFill>
                  <a:srgbClr val="FF0000"/>
                </a:solidFill>
              </a:rPr>
              <a:t>Exoskeleton</a:t>
            </a:r>
            <a:r>
              <a:rPr lang="en-US" sz="3400" b="1" smtClean="0"/>
              <a:t> of Chitin that must be molted to grow</a:t>
            </a:r>
          </a:p>
          <a:p>
            <a:r>
              <a:rPr lang="en-US" sz="3400" b="1" smtClean="0">
                <a:solidFill>
                  <a:srgbClr val="FF0000"/>
                </a:solidFill>
              </a:rPr>
              <a:t>Related to </a:t>
            </a:r>
            <a:r>
              <a:rPr lang="en-US" sz="3400" b="1" smtClean="0"/>
              <a:t>spiders, ticks, scorpions, millipedes, crustacean</a:t>
            </a:r>
            <a:r>
              <a:rPr lang="en-US" sz="3600" b="1" smtClean="0"/>
              <a:t>s</a:t>
            </a:r>
          </a:p>
        </p:txBody>
      </p:sp>
      <p:pic>
        <p:nvPicPr>
          <p:cNvPr id="5124" name="Picture 4" descr="hobo_spider_draw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495800"/>
            <a:ext cx="1208088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7010400" y="4495800"/>
            <a:ext cx="1219200" cy="1219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7124700" y="4762500"/>
            <a:ext cx="914400" cy="6858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96200" cy="838200"/>
          </a:xfrm>
        </p:spPr>
        <p:txBody>
          <a:bodyPr/>
          <a:lstStyle/>
          <a:p>
            <a:r>
              <a:rPr lang="en-US" sz="4400" b="1" smtClean="0"/>
              <a:t>Mallophaga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4114800" cy="53340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Biting lice</a:t>
            </a:r>
          </a:p>
          <a:p>
            <a:pPr>
              <a:defRPr/>
            </a:pPr>
            <a:r>
              <a:rPr lang="en-US" sz="3200" b="1" dirty="0" smtClean="0"/>
              <a:t>External parasites on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birds &amp; mammals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head </a:t>
            </a:r>
            <a:r>
              <a:rPr lang="en-US" sz="3200" b="1" dirty="0" smtClean="0"/>
              <a:t>&amp; flattened body</a:t>
            </a:r>
          </a:p>
          <a:p>
            <a:pPr>
              <a:defRPr/>
            </a:pPr>
            <a:r>
              <a:rPr lang="en-US" sz="3200" b="1" dirty="0" smtClean="0"/>
              <a:t>Feed on </a:t>
            </a:r>
            <a:r>
              <a:rPr lang="en-US" sz="3200" b="1" dirty="0" smtClean="0">
                <a:solidFill>
                  <a:srgbClr val="FF0000"/>
                </a:solidFill>
              </a:rPr>
              <a:t>dead skin, feathers, and fur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1988" name="Picture 3" descr="biting li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14800"/>
            <a:ext cx="3567113" cy="218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89" name="Picture 4" descr="Bird%20Lice%20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143000"/>
            <a:ext cx="2133600" cy="2819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1143000"/>
            <a:ext cx="1295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381000"/>
            <a:ext cx="76962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Metamorphosis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1" name="Picture 2" descr="http://www.umd.umich.edu/eic/aquatic_insecta/complete_metamorph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524000"/>
            <a:ext cx="33528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5486400"/>
            <a:ext cx="7315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CHANGE IN FORM FROM EGG TO ADULT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/>
          <p:cNvSpPr>
            <a:spLocks noGrp="1"/>
          </p:cNvSpPr>
          <p:nvPr>
            <p:ph type="title" idx="4294967295"/>
          </p:nvPr>
        </p:nvSpPr>
        <p:spPr>
          <a:xfrm>
            <a:off x="1447800" y="304800"/>
            <a:ext cx="7696200" cy="990600"/>
          </a:xfrm>
        </p:spPr>
        <p:txBody>
          <a:bodyPr/>
          <a:lstStyle/>
          <a:p>
            <a:r>
              <a:rPr lang="en-US" sz="4400" b="1" smtClean="0"/>
              <a:t>Incomplete</a:t>
            </a:r>
          </a:p>
        </p:txBody>
      </p:sp>
      <p:pic>
        <p:nvPicPr>
          <p:cNvPr id="44035" name="Picture 6" descr="incomplete metamorphos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304800"/>
            <a:ext cx="2971800" cy="8302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INCOMPLETE</a:t>
            </a: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METAMORPHOUS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5657850"/>
            <a:ext cx="3200400" cy="12001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j-lt"/>
              </a:rPr>
              <a:t>Insects change shape gradually!</a:t>
            </a:r>
          </a:p>
          <a:p>
            <a:pPr algn="ctr">
              <a:defRPr/>
            </a:pP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Complete_metamorphos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28600"/>
            <a:ext cx="3200400" cy="8302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Complete</a:t>
            </a: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Metamorphosis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5867400"/>
            <a:ext cx="2971800" cy="8302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j-lt"/>
              </a:rPr>
              <a:t>Four stages that all look different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96200" cy="914400"/>
          </a:xfrm>
        </p:spPr>
        <p:txBody>
          <a:bodyPr/>
          <a:lstStyle/>
          <a:p>
            <a:pPr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Amorphic Insects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3" name="Picture 4" descr="withoutmetamorphos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34575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5" descr="springtail amorphi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43000"/>
            <a:ext cx="41402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62600" y="5105400"/>
            <a:ext cx="2209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Springtails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5105400"/>
            <a:ext cx="2286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Silverfish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0480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Insects with 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Metamorphosis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514600"/>
            <a:ext cx="5257800" cy="39624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Coleoptera</a:t>
            </a:r>
            <a:r>
              <a:rPr lang="en-US" sz="3200" b="1" dirty="0" smtClean="0"/>
              <a:t> (beetles)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Hymenoptera</a:t>
            </a:r>
            <a:r>
              <a:rPr lang="en-US" sz="3200" b="1" dirty="0" smtClean="0"/>
              <a:t> (bees, ants, wasps)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Diptera</a:t>
            </a:r>
            <a:r>
              <a:rPr lang="en-US" sz="3200" b="1" dirty="0" smtClean="0"/>
              <a:t> (flies)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Lepidoptera</a:t>
            </a:r>
            <a:r>
              <a:rPr lang="en-US" sz="3200" b="1" dirty="0" smtClean="0"/>
              <a:t> (butterflies)</a:t>
            </a:r>
          </a:p>
          <a:p>
            <a:pPr>
              <a:defRPr/>
            </a:pPr>
            <a:endParaRPr lang="en-US" sz="2800" b="1" dirty="0" smtClean="0"/>
          </a:p>
          <a:p>
            <a:pPr>
              <a:defRPr/>
            </a:pPr>
            <a:endParaRPr lang="en-US" sz="2800" b="1" dirty="0"/>
          </a:p>
        </p:txBody>
      </p:sp>
      <p:pic>
        <p:nvPicPr>
          <p:cNvPr id="47108" name="Picture 4" descr="monarchCaterpillarWe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514600"/>
            <a:ext cx="27051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47825" y="1752600"/>
            <a:ext cx="62245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EGG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 LARVA  PUPA  ADULT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0480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Insects with 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Incomplete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Metamorphosis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362200"/>
            <a:ext cx="4876800" cy="40386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Siphonaptera</a:t>
            </a:r>
            <a:r>
              <a:rPr lang="en-US" sz="2800" b="1" dirty="0" smtClean="0"/>
              <a:t> (fleas)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Isoptera</a:t>
            </a:r>
            <a:r>
              <a:rPr lang="en-US" sz="2800" b="1" dirty="0" smtClean="0"/>
              <a:t> (termites)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Orthoptera</a:t>
            </a:r>
            <a:r>
              <a:rPr lang="en-US" sz="2800" b="1" dirty="0" smtClean="0"/>
              <a:t> (grasshoppers &amp; crickets)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Hemiptera</a:t>
            </a:r>
            <a:r>
              <a:rPr lang="en-US" sz="2800" b="1" dirty="0" smtClean="0"/>
              <a:t> (true bugs)</a:t>
            </a:r>
          </a:p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Homoptera</a:t>
            </a:r>
            <a:r>
              <a:rPr lang="en-US" sz="2800" b="1" dirty="0" smtClean="0"/>
              <a:t> (cicadas &amp; hoppers)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379663" y="1752600"/>
            <a:ext cx="47609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EGG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 NYMPH  ADULT</a:t>
            </a:r>
          </a:p>
        </p:txBody>
      </p:sp>
      <p:pic>
        <p:nvPicPr>
          <p:cNvPr id="48133" name="Picture 6" descr="differental%20grasshopper%20nymph.jpg"/>
          <p:cNvPicPr>
            <a:picLocks noChangeAspect="1"/>
          </p:cNvPicPr>
          <p:nvPr/>
        </p:nvPicPr>
        <p:blipFill>
          <a:blip r:embed="rId3" cstate="print"/>
          <a:srcRect t="11848" b="14101"/>
          <a:stretch>
            <a:fillRect/>
          </a:stretch>
        </p:blipFill>
        <p:spPr bwMode="auto">
          <a:xfrm>
            <a:off x="5181600" y="2590800"/>
            <a:ext cx="3373438" cy="2057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67400" y="4800600"/>
            <a:ext cx="2209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n-lt"/>
              </a:rPr>
              <a:t>Wings NOT fully developed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bc011_animal-photography-insect-butterfl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CHARACTERISTICS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848600" cy="5181600"/>
          </a:xfrm>
        </p:spPr>
        <p:txBody>
          <a:bodyPr/>
          <a:lstStyle/>
          <a:p>
            <a:pPr eaLnBrk="1" hangingPunct="1"/>
            <a:r>
              <a:rPr lang="en-US" sz="3600" b="1" smtClean="0"/>
              <a:t>Three body regions</a:t>
            </a:r>
            <a:br>
              <a:rPr lang="en-US" sz="3600" b="1" smtClean="0"/>
            </a:br>
            <a:r>
              <a:rPr lang="en-US" sz="3600" b="1" smtClean="0"/>
              <a:t> – </a:t>
            </a:r>
            <a:r>
              <a:rPr lang="en-US" sz="3600" b="1" smtClean="0">
                <a:solidFill>
                  <a:srgbClr val="FF0000"/>
                </a:solidFill>
              </a:rPr>
              <a:t>head, thorax, </a:t>
            </a:r>
            <a:r>
              <a:rPr lang="en-US" sz="3600" b="1" smtClean="0"/>
              <a:t>and</a:t>
            </a:r>
            <a:r>
              <a:rPr lang="en-US" sz="3600" b="1" smtClean="0">
                <a:solidFill>
                  <a:srgbClr val="FF0000"/>
                </a:solidFill>
              </a:rPr>
              <a:t> abdomen</a:t>
            </a:r>
          </a:p>
          <a:p>
            <a:pPr eaLnBrk="1" hangingPunct="1"/>
            <a:r>
              <a:rPr lang="en-US" sz="3600" b="1" smtClean="0"/>
              <a:t>One pair </a:t>
            </a:r>
            <a:r>
              <a:rPr lang="en-US" sz="3600" b="1" smtClean="0">
                <a:solidFill>
                  <a:srgbClr val="FF0000"/>
                </a:solidFill>
              </a:rPr>
              <a:t>antenna</a:t>
            </a:r>
            <a:r>
              <a:rPr lang="en-US" sz="3600" b="1" smtClean="0"/>
              <a:t> (head)</a:t>
            </a:r>
          </a:p>
          <a:p>
            <a:pPr eaLnBrk="1" hangingPunct="1"/>
            <a:r>
              <a:rPr lang="en-US" sz="3600" b="1" smtClean="0">
                <a:solidFill>
                  <a:srgbClr val="FF0000"/>
                </a:solidFill>
              </a:rPr>
              <a:t>Six legs </a:t>
            </a:r>
            <a:r>
              <a:rPr lang="en-US" sz="3600" b="1" smtClean="0"/>
              <a:t>or 3 pairs (thorax)</a:t>
            </a:r>
          </a:p>
          <a:p>
            <a:pPr eaLnBrk="1" hangingPunct="1"/>
            <a:r>
              <a:rPr lang="en-US" sz="3600" b="1" smtClean="0">
                <a:solidFill>
                  <a:srgbClr val="FF0000"/>
                </a:solidFill>
              </a:rPr>
              <a:t>One-two pairs </a:t>
            </a:r>
            <a:r>
              <a:rPr lang="en-US" sz="3600" b="1" smtClean="0"/>
              <a:t>of</a:t>
            </a:r>
            <a:r>
              <a:rPr lang="en-US" sz="3600" b="1" smtClean="0">
                <a:solidFill>
                  <a:srgbClr val="FF0000"/>
                </a:solidFill>
              </a:rPr>
              <a:t> wings </a:t>
            </a:r>
            <a:r>
              <a:rPr lang="en-US" sz="3600" b="1" smtClean="0"/>
              <a:t>(thorax)</a:t>
            </a:r>
          </a:p>
          <a:p>
            <a:pPr eaLnBrk="1" hangingPunct="1"/>
            <a:endParaRPr lang="en-US" sz="3600" b="1" smtClean="0"/>
          </a:p>
        </p:txBody>
      </p:sp>
      <p:pic>
        <p:nvPicPr>
          <p:cNvPr id="6148" name="Picture 4" descr="insect_beet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648200"/>
            <a:ext cx="2597150" cy="1905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9" name="Picture 5" descr="monarc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648200"/>
            <a:ext cx="2514600" cy="1885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0" name="Picture 6" descr="leaf_insect_s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648200"/>
            <a:ext cx="2555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insect_dragonfly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482600"/>
            <a:ext cx="69850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04800"/>
            <a:ext cx="7696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 the Legs!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2" descr="http://static.howstuffworks.com/gif/willow/insect-info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403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bugs.bio.usyd.edu.au/learning/resources/Entomology/images/Topics/extMorphology/leg_mast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371600"/>
            <a:ext cx="37909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5562600"/>
            <a:ext cx="7924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j-lt"/>
              </a:rPr>
              <a:t>There are ALWAYS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SIX</a:t>
            </a:r>
            <a:r>
              <a:rPr lang="en-US" sz="2400" b="1" dirty="0">
                <a:latin typeface="+mj-lt"/>
              </a:rPr>
              <a:t> legs, and they are attached to the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THORAX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Antenna</a:t>
            </a:r>
          </a:p>
        </p:txBody>
      </p:sp>
      <p:sp>
        <p:nvSpPr>
          <p:cNvPr id="7171" name="Content Placeholder 3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4572000" cy="5029200"/>
          </a:xfrm>
        </p:spPr>
        <p:txBody>
          <a:bodyPr/>
          <a:lstStyle/>
          <a:p>
            <a:pPr eaLnBrk="1" hangingPunct="1"/>
            <a:r>
              <a:rPr lang="en-US" sz="3200" b="1" smtClean="0"/>
              <a:t>One Pair on </a:t>
            </a:r>
            <a:r>
              <a:rPr lang="en-US" sz="3200" b="1" smtClean="0">
                <a:solidFill>
                  <a:srgbClr val="FF0000"/>
                </a:solidFill>
              </a:rPr>
              <a:t>head</a:t>
            </a:r>
          </a:p>
          <a:p>
            <a:pPr eaLnBrk="1" hangingPunct="1"/>
            <a:r>
              <a:rPr lang="en-US" sz="3200" b="1" smtClean="0">
                <a:solidFill>
                  <a:srgbClr val="FF0000"/>
                </a:solidFill>
              </a:rPr>
              <a:t>Jointed</a:t>
            </a:r>
          </a:p>
          <a:p>
            <a:pPr eaLnBrk="1" hangingPunct="1"/>
            <a:r>
              <a:rPr lang="en-US" sz="3200" b="1" smtClean="0">
                <a:solidFill>
                  <a:srgbClr val="FF0000"/>
                </a:solidFill>
              </a:rPr>
              <a:t>Sensory</a:t>
            </a:r>
            <a:r>
              <a:rPr lang="en-US" sz="3200" b="1" smtClean="0"/>
              <a:t> (smell)</a:t>
            </a:r>
          </a:p>
          <a:p>
            <a:pPr eaLnBrk="1" hangingPunct="1"/>
            <a:r>
              <a:rPr lang="en-US" sz="3200" b="1" smtClean="0"/>
              <a:t>Called “</a:t>
            </a:r>
            <a:r>
              <a:rPr lang="en-US" sz="3200" b="1" smtClean="0">
                <a:solidFill>
                  <a:srgbClr val="FF0000"/>
                </a:solidFill>
              </a:rPr>
              <a:t>feelers</a:t>
            </a:r>
            <a:r>
              <a:rPr lang="en-US" sz="3200" b="1" smtClean="0"/>
              <a:t>”</a:t>
            </a:r>
          </a:p>
          <a:p>
            <a:pPr eaLnBrk="1" hangingPunct="1"/>
            <a:r>
              <a:rPr lang="en-US" sz="3200" b="1" smtClean="0">
                <a:solidFill>
                  <a:srgbClr val="FF0000"/>
                </a:solidFill>
              </a:rPr>
              <a:t>Filiform</a:t>
            </a:r>
            <a:r>
              <a:rPr lang="en-US" sz="3200" b="1" smtClean="0"/>
              <a:t> most common shape (segments = size)</a:t>
            </a:r>
          </a:p>
          <a:p>
            <a:pPr eaLnBrk="1" hangingPunct="1"/>
            <a:r>
              <a:rPr lang="en-US" sz="3200" b="1" smtClean="0"/>
              <a:t>May be </a:t>
            </a:r>
            <a:r>
              <a:rPr lang="en-US" sz="3200" b="1" smtClean="0">
                <a:solidFill>
                  <a:srgbClr val="FF0000"/>
                </a:solidFill>
              </a:rPr>
              <a:t>modified</a:t>
            </a:r>
          </a:p>
          <a:p>
            <a:pPr eaLnBrk="1" hangingPunct="1"/>
            <a:endParaRPr lang="en-US" smtClean="0"/>
          </a:p>
        </p:txBody>
      </p:sp>
      <p:pic>
        <p:nvPicPr>
          <p:cNvPr id="9220" name="Picture 2" descr="http://www.amentsoc.org/images/solitary-bee1.jpg"/>
          <p:cNvPicPr>
            <a:picLocks noChangeAspect="1" noChangeArrowheads="1"/>
          </p:cNvPicPr>
          <p:nvPr/>
        </p:nvPicPr>
        <p:blipFill>
          <a:blip r:embed="rId3" cstate="print"/>
          <a:srcRect b="14835"/>
          <a:stretch>
            <a:fillRect/>
          </a:stretch>
        </p:blipFill>
        <p:spPr bwMode="auto">
          <a:xfrm>
            <a:off x="5410200" y="12954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38800" y="1447800"/>
            <a:ext cx="1600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>
                <a:latin typeface="+mj-lt"/>
              </a:rPr>
              <a:t>FILIFORM</a:t>
            </a:r>
          </a:p>
        </p:txBody>
      </p:sp>
      <p:pic>
        <p:nvPicPr>
          <p:cNvPr id="9222" name="Picture 6" descr="luna-antenna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810000"/>
            <a:ext cx="29718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/>
              <a:t>Antenna Modifications</a:t>
            </a:r>
          </a:p>
        </p:txBody>
      </p:sp>
      <p:pic>
        <p:nvPicPr>
          <p:cNvPr id="10243" name="Picture 2" descr="insect antenn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95400"/>
            <a:ext cx="7112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 plasticbound">
  <a:themeElements>
    <a:clrScheme name="Noteboo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tebook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teboo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 plasticbound</Template>
  <TotalTime>1762</TotalTime>
  <Words>889</Words>
  <Application>Microsoft Office PowerPoint</Application>
  <PresentationFormat>On-screen Show (4:3)</PresentationFormat>
  <Paragraphs>262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Comic Sans MS</vt:lpstr>
      <vt:lpstr>Calibri</vt:lpstr>
      <vt:lpstr>Wingdings</vt:lpstr>
      <vt:lpstr>notebook plasticbound</vt:lpstr>
      <vt:lpstr>World of Insects</vt:lpstr>
      <vt:lpstr>What You Should Know About Insects …</vt:lpstr>
      <vt:lpstr>Taxonomy</vt:lpstr>
      <vt:lpstr>Insects Are Arthropods</vt:lpstr>
      <vt:lpstr>MAIN CHARACTERISTICS</vt:lpstr>
      <vt:lpstr>Slide 6</vt:lpstr>
      <vt:lpstr>Count the Legs!</vt:lpstr>
      <vt:lpstr>Antenna</vt:lpstr>
      <vt:lpstr>Antenna Modifications</vt:lpstr>
      <vt:lpstr>Wings or No Wings</vt:lpstr>
      <vt:lpstr>More on Wings</vt:lpstr>
      <vt:lpstr>Some Wings Are Covered With Powdery Scales</vt:lpstr>
      <vt:lpstr>Wings May Be Modified</vt:lpstr>
      <vt:lpstr>Beetle Wings</vt:lpstr>
      <vt:lpstr>Slide 15</vt:lpstr>
      <vt:lpstr>INSECT ORDERS</vt:lpstr>
      <vt:lpstr>Why Can’t I Call All of Them Bugs?</vt:lpstr>
      <vt:lpstr>Which of these are BUGS?</vt:lpstr>
      <vt:lpstr>More Hemipterans</vt:lpstr>
      <vt:lpstr>Coleoptera</vt:lpstr>
      <vt:lpstr>Ephemeroptera</vt:lpstr>
      <vt:lpstr>Diptera</vt:lpstr>
      <vt:lpstr>Dermaptera</vt:lpstr>
      <vt:lpstr>Orthoptera</vt:lpstr>
      <vt:lpstr>Lepidoptera</vt:lpstr>
      <vt:lpstr>Neuroptera</vt:lpstr>
      <vt:lpstr>Thysanoptera</vt:lpstr>
      <vt:lpstr>Isoptera</vt:lpstr>
      <vt:lpstr>Mecoptera</vt:lpstr>
      <vt:lpstr>Homoptera</vt:lpstr>
      <vt:lpstr>Odonata</vt:lpstr>
      <vt:lpstr>Plecoptera</vt:lpstr>
      <vt:lpstr>Hymenoptera</vt:lpstr>
      <vt:lpstr>INSECT ORDERS</vt:lpstr>
      <vt:lpstr>Thysanura</vt:lpstr>
      <vt:lpstr>Siphonaptera</vt:lpstr>
      <vt:lpstr>Slide 37</vt:lpstr>
      <vt:lpstr>Collembola</vt:lpstr>
      <vt:lpstr>Anoplura</vt:lpstr>
      <vt:lpstr>Mallophaga</vt:lpstr>
      <vt:lpstr>Metamorphosis</vt:lpstr>
      <vt:lpstr>Incomplete</vt:lpstr>
      <vt:lpstr>Slide 43</vt:lpstr>
      <vt:lpstr>Amorphic Insects</vt:lpstr>
      <vt:lpstr>Insects with Complete Metamorphosis</vt:lpstr>
      <vt:lpstr>Insects with Incomplete Metamorphosis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of Insects</dc:title>
  <dc:creator>cmassengale</dc:creator>
  <cp:lastModifiedBy>WCS</cp:lastModifiedBy>
  <cp:revision>163</cp:revision>
  <dcterms:created xsi:type="dcterms:W3CDTF">2010-05-04T16:24:28Z</dcterms:created>
  <dcterms:modified xsi:type="dcterms:W3CDTF">2013-09-23T18:58:05Z</dcterms:modified>
</cp:coreProperties>
</file>